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4A788D-2893-4101-99E5-7B96D9EDC793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B080709-6EA3-4320-A595-3E85E7B16B42}">
      <dgm:prSet/>
      <dgm:spPr/>
      <dgm:t>
        <a:bodyPr/>
        <a:lstStyle/>
        <a:p>
          <a:r>
            <a:rPr lang="en-US" b="1" i="0" baseline="0"/>
            <a:t>FAISS</a:t>
          </a:r>
          <a:r>
            <a:rPr lang="en-US" b="0" i="0" baseline="0"/>
            <a:t>: High-performance similarity search for vectorized data.</a:t>
          </a:r>
          <a:endParaRPr lang="en-US"/>
        </a:p>
      </dgm:t>
    </dgm:pt>
    <dgm:pt modelId="{8E2776FB-E54B-43A8-8ADC-0110DE3F4C1C}" type="parTrans" cxnId="{B2A57B74-FF65-4F91-A836-A333BBE19238}">
      <dgm:prSet/>
      <dgm:spPr/>
      <dgm:t>
        <a:bodyPr/>
        <a:lstStyle/>
        <a:p>
          <a:endParaRPr lang="en-US"/>
        </a:p>
      </dgm:t>
    </dgm:pt>
    <dgm:pt modelId="{BF36B3F5-EB68-4F9E-BA85-F43E61AF1D97}" type="sibTrans" cxnId="{B2A57B74-FF65-4F91-A836-A333BBE1923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747835A-536F-470F-9880-9A4109586E45}">
      <dgm:prSet/>
      <dgm:spPr/>
      <dgm:t>
        <a:bodyPr/>
        <a:lstStyle/>
        <a:p>
          <a:r>
            <a:rPr lang="en-US" b="1" i="0" baseline="0"/>
            <a:t>Pinecone</a:t>
          </a:r>
          <a:r>
            <a:rPr lang="en-US" b="0" i="0" baseline="0"/>
            <a:t>: Scalable vector database for context storage and retrieval.</a:t>
          </a:r>
          <a:endParaRPr lang="en-US"/>
        </a:p>
      </dgm:t>
    </dgm:pt>
    <dgm:pt modelId="{5A521D8A-791A-45ED-A2EA-00B18AB98F29}" type="parTrans" cxnId="{A06DB3F8-B636-4749-A270-F5782C853192}">
      <dgm:prSet/>
      <dgm:spPr/>
      <dgm:t>
        <a:bodyPr/>
        <a:lstStyle/>
        <a:p>
          <a:endParaRPr lang="en-US"/>
        </a:p>
      </dgm:t>
    </dgm:pt>
    <dgm:pt modelId="{E96F94EB-E171-4111-9402-0DDFE340AC0E}" type="sibTrans" cxnId="{A06DB3F8-B636-4749-A270-F5782C85319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B3EAF05-D1A5-4E2A-9C15-09B325841187}">
      <dgm:prSet/>
      <dgm:spPr/>
      <dgm:t>
        <a:bodyPr/>
        <a:lstStyle/>
        <a:p>
          <a:r>
            <a:rPr lang="en-US" b="1" i="0" baseline="0"/>
            <a:t>JinaAI</a:t>
          </a:r>
          <a:r>
            <a:rPr lang="en-US" b="0" i="0" baseline="0"/>
            <a:t>: Embedding model for sentence encoding in FAISS-GPT.</a:t>
          </a:r>
          <a:endParaRPr lang="en-US"/>
        </a:p>
      </dgm:t>
    </dgm:pt>
    <dgm:pt modelId="{9264D66B-F9AD-4AB4-B58D-2E2BBA648AA4}" type="parTrans" cxnId="{BC127F20-A9BE-4462-B29E-02294E8FDEB0}">
      <dgm:prSet/>
      <dgm:spPr/>
      <dgm:t>
        <a:bodyPr/>
        <a:lstStyle/>
        <a:p>
          <a:endParaRPr lang="en-US"/>
        </a:p>
      </dgm:t>
    </dgm:pt>
    <dgm:pt modelId="{CE873923-0BF1-4F34-BAE2-D382D5C1DFBE}" type="sibTrans" cxnId="{BC127F20-A9BE-4462-B29E-02294E8FDEB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4C664BE-00CC-4E71-BEFF-D7C7C3F73D2A}">
      <dgm:prSet/>
      <dgm:spPr/>
      <dgm:t>
        <a:bodyPr/>
        <a:lstStyle/>
        <a:p>
          <a:r>
            <a:rPr lang="en-US" b="1" i="0" baseline="0"/>
            <a:t>LangChain</a:t>
          </a:r>
          <a:r>
            <a:rPr lang="en-US" b="0" i="0" baseline="0"/>
            <a:t>: Framework for building RAG pipelines.</a:t>
          </a:r>
          <a:endParaRPr lang="en-US"/>
        </a:p>
      </dgm:t>
    </dgm:pt>
    <dgm:pt modelId="{C8A682B2-CCC4-42F6-8BC4-36CA194E77F3}" type="parTrans" cxnId="{078C7F8C-9065-4681-9A25-966D3BE476C5}">
      <dgm:prSet/>
      <dgm:spPr/>
      <dgm:t>
        <a:bodyPr/>
        <a:lstStyle/>
        <a:p>
          <a:endParaRPr lang="en-US"/>
        </a:p>
      </dgm:t>
    </dgm:pt>
    <dgm:pt modelId="{A85ACEBB-B4DA-4A2C-AA3D-EBC40CA7A1C8}" type="sibTrans" cxnId="{078C7F8C-9065-4681-9A25-966D3BE476C5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EA378A0-288B-471E-8613-F78419D51487}">
      <dgm:prSet/>
      <dgm:spPr/>
      <dgm:t>
        <a:bodyPr/>
        <a:lstStyle/>
        <a:p>
          <a:r>
            <a:rPr lang="en-US" b="1" i="0" baseline="0"/>
            <a:t>OpenAI GPT</a:t>
          </a:r>
          <a:r>
            <a:rPr lang="en-US" b="0" i="0" baseline="0"/>
            <a:t>: Used for response generation in both approaches.</a:t>
          </a:r>
          <a:endParaRPr lang="en-US"/>
        </a:p>
      </dgm:t>
    </dgm:pt>
    <dgm:pt modelId="{365A1615-F608-4C1F-B87F-C1679C975F39}" type="parTrans" cxnId="{FD332B68-F525-47AA-A8DA-06EF0153CE36}">
      <dgm:prSet/>
      <dgm:spPr/>
      <dgm:t>
        <a:bodyPr/>
        <a:lstStyle/>
        <a:p>
          <a:endParaRPr lang="en-US"/>
        </a:p>
      </dgm:t>
    </dgm:pt>
    <dgm:pt modelId="{D39DADA2-ADE6-43F4-8FB2-55F9054026FF}" type="sibTrans" cxnId="{FD332B68-F525-47AA-A8DA-06EF0153CE36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3E2F8685-A3F7-4125-A9A7-6EEEDE524B4E}">
      <dgm:prSet/>
      <dgm:spPr/>
      <dgm:t>
        <a:bodyPr/>
        <a:lstStyle/>
        <a:p>
          <a:r>
            <a:rPr lang="en-US" b="1" i="0" baseline="0"/>
            <a:t>SentenceTransformer</a:t>
          </a:r>
          <a:r>
            <a:rPr lang="en-US" b="0" i="0" baseline="0"/>
            <a:t>: Model for dense vector embeddings in the RAG approach.</a:t>
          </a:r>
          <a:endParaRPr lang="en-US"/>
        </a:p>
      </dgm:t>
    </dgm:pt>
    <dgm:pt modelId="{7B9942B7-AAD9-46DF-ADDC-A01942C750EE}" type="parTrans" cxnId="{53E6A5DB-7864-4316-8701-EA3BCAA69832}">
      <dgm:prSet/>
      <dgm:spPr/>
      <dgm:t>
        <a:bodyPr/>
        <a:lstStyle/>
        <a:p>
          <a:endParaRPr lang="en-US"/>
        </a:p>
      </dgm:t>
    </dgm:pt>
    <dgm:pt modelId="{7F609D10-A82F-4B7F-AC84-C63D57816A81}" type="sibTrans" cxnId="{53E6A5DB-7864-4316-8701-EA3BCAA69832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D95B70E6-D511-490B-992F-8FF381A0F97E}">
      <dgm:prSet/>
      <dgm:spPr/>
      <dgm:t>
        <a:bodyPr/>
        <a:lstStyle/>
        <a:p>
          <a:r>
            <a:rPr lang="en-US" b="1"/>
            <a:t>RAGAS</a:t>
          </a:r>
          <a:r>
            <a:rPr lang="en-US"/>
            <a:t>: Evaluation framework for retrieval-augmented generation pipelines.</a:t>
          </a:r>
        </a:p>
      </dgm:t>
    </dgm:pt>
    <dgm:pt modelId="{0626F4E9-81F9-455F-87A2-C69A0BA50AF4}" type="parTrans" cxnId="{9314C6AF-0056-479B-AB51-5BF4485C15F1}">
      <dgm:prSet/>
      <dgm:spPr/>
      <dgm:t>
        <a:bodyPr/>
        <a:lstStyle/>
        <a:p>
          <a:endParaRPr lang="en-US"/>
        </a:p>
      </dgm:t>
    </dgm:pt>
    <dgm:pt modelId="{03B59E01-1E5F-439B-BD21-A9182DBF0B79}" type="sibTrans" cxnId="{9314C6AF-0056-479B-AB51-5BF4485C15F1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10BBA030-FC25-4867-8CC9-4B80E4925278}" type="pres">
      <dgm:prSet presAssocID="{8B4A788D-2893-4101-99E5-7B96D9EDC793}" presName="linearFlow" presStyleCnt="0">
        <dgm:presLayoutVars>
          <dgm:dir/>
          <dgm:animLvl val="lvl"/>
          <dgm:resizeHandles val="exact"/>
        </dgm:presLayoutVars>
      </dgm:prSet>
      <dgm:spPr/>
    </dgm:pt>
    <dgm:pt modelId="{1DAF95FC-E03C-4BE9-AEBF-51C352396FA8}" type="pres">
      <dgm:prSet presAssocID="{AB080709-6EA3-4320-A595-3E85E7B16B42}" presName="compositeNode" presStyleCnt="0"/>
      <dgm:spPr/>
    </dgm:pt>
    <dgm:pt modelId="{97C185C2-26F4-43F7-9662-3F194CF825E2}" type="pres">
      <dgm:prSet presAssocID="{AB080709-6EA3-4320-A595-3E85E7B16B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B957B8-5441-4D53-8B21-238C83F1F9D5}" type="pres">
      <dgm:prSet presAssocID="{AB080709-6EA3-4320-A595-3E85E7B16B42}" presName="parSh" presStyleCnt="0"/>
      <dgm:spPr/>
    </dgm:pt>
    <dgm:pt modelId="{77D6D727-E14B-4588-9FC3-BB8B16412231}" type="pres">
      <dgm:prSet presAssocID="{AB080709-6EA3-4320-A595-3E85E7B16B42}" presName="lineNode" presStyleLbl="alignAccFollowNode1" presStyleIdx="0" presStyleCnt="21"/>
      <dgm:spPr/>
    </dgm:pt>
    <dgm:pt modelId="{AA6FD8B9-D681-4598-A904-1671B215030E}" type="pres">
      <dgm:prSet presAssocID="{AB080709-6EA3-4320-A595-3E85E7B16B42}" presName="lineArrowNode" presStyleLbl="alignAccFollowNode1" presStyleIdx="1" presStyleCnt="21"/>
      <dgm:spPr/>
    </dgm:pt>
    <dgm:pt modelId="{9C260413-6502-4B0C-AC1C-29B7049FC595}" type="pres">
      <dgm:prSet presAssocID="{BF36B3F5-EB68-4F9E-BA85-F43E61AF1D97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AE02C0C0-7C70-4348-BC30-456DB76D9784}" type="pres">
      <dgm:prSet presAssocID="{BF36B3F5-EB68-4F9E-BA85-F43E61AF1D97}" presName="spacerBetweenCircleAndCallout" presStyleCnt="0">
        <dgm:presLayoutVars/>
      </dgm:prSet>
      <dgm:spPr/>
    </dgm:pt>
    <dgm:pt modelId="{FF6C8209-CCA5-4E52-9C41-C3D17B1711A4}" type="pres">
      <dgm:prSet presAssocID="{AB080709-6EA3-4320-A595-3E85E7B16B42}" presName="nodeText" presStyleLbl="alignAccFollowNode1" presStyleIdx="2" presStyleCnt="21">
        <dgm:presLayoutVars>
          <dgm:bulletEnabled val="1"/>
        </dgm:presLayoutVars>
      </dgm:prSet>
      <dgm:spPr/>
    </dgm:pt>
    <dgm:pt modelId="{C6BE96DD-93F3-4BC5-912B-2FA51D04BB23}" type="pres">
      <dgm:prSet presAssocID="{BF36B3F5-EB68-4F9E-BA85-F43E61AF1D97}" presName="sibTransComposite" presStyleCnt="0"/>
      <dgm:spPr/>
    </dgm:pt>
    <dgm:pt modelId="{3A8A8D4A-A3F8-445F-B329-2B8A05255EF6}" type="pres">
      <dgm:prSet presAssocID="{E747835A-536F-470F-9880-9A4109586E45}" presName="compositeNode" presStyleCnt="0"/>
      <dgm:spPr/>
    </dgm:pt>
    <dgm:pt modelId="{3CE4ED69-F2F4-49E8-A63A-A3BAEBAEDECB}" type="pres">
      <dgm:prSet presAssocID="{E747835A-536F-470F-9880-9A4109586E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271AA19-59C3-4438-9DDE-8BC23D010C72}" type="pres">
      <dgm:prSet presAssocID="{E747835A-536F-470F-9880-9A4109586E45}" presName="parSh" presStyleCnt="0"/>
      <dgm:spPr/>
    </dgm:pt>
    <dgm:pt modelId="{F04EB980-0C36-4EF1-96EC-E1C96739E072}" type="pres">
      <dgm:prSet presAssocID="{E747835A-536F-470F-9880-9A4109586E45}" presName="lineNode" presStyleLbl="alignAccFollowNode1" presStyleIdx="3" presStyleCnt="21"/>
      <dgm:spPr/>
    </dgm:pt>
    <dgm:pt modelId="{DCB456E1-EBFD-4C5D-82FF-D4E6F40A95B7}" type="pres">
      <dgm:prSet presAssocID="{E747835A-536F-470F-9880-9A4109586E45}" presName="lineArrowNode" presStyleLbl="alignAccFollowNode1" presStyleIdx="4" presStyleCnt="21"/>
      <dgm:spPr/>
    </dgm:pt>
    <dgm:pt modelId="{07EBF030-AFED-4B9D-8EE1-B9B40153E67F}" type="pres">
      <dgm:prSet presAssocID="{E96F94EB-E171-4111-9402-0DDFE340AC0E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7EA698A3-0FA2-4B36-9EC4-E3660B1CC768}" type="pres">
      <dgm:prSet presAssocID="{E96F94EB-E171-4111-9402-0DDFE340AC0E}" presName="spacerBetweenCircleAndCallout" presStyleCnt="0">
        <dgm:presLayoutVars/>
      </dgm:prSet>
      <dgm:spPr/>
    </dgm:pt>
    <dgm:pt modelId="{93F228A6-B1E0-4C3E-BA47-68E80BA3D55C}" type="pres">
      <dgm:prSet presAssocID="{E747835A-536F-470F-9880-9A4109586E45}" presName="nodeText" presStyleLbl="alignAccFollowNode1" presStyleIdx="5" presStyleCnt="21">
        <dgm:presLayoutVars>
          <dgm:bulletEnabled val="1"/>
        </dgm:presLayoutVars>
      </dgm:prSet>
      <dgm:spPr/>
    </dgm:pt>
    <dgm:pt modelId="{937EB425-697E-4FE5-BC5B-017F842340C8}" type="pres">
      <dgm:prSet presAssocID="{E96F94EB-E171-4111-9402-0DDFE340AC0E}" presName="sibTransComposite" presStyleCnt="0"/>
      <dgm:spPr/>
    </dgm:pt>
    <dgm:pt modelId="{83E85C69-1421-45C9-8483-E2C8F499F255}" type="pres">
      <dgm:prSet presAssocID="{2B3EAF05-D1A5-4E2A-9C15-09B325841187}" presName="compositeNode" presStyleCnt="0"/>
      <dgm:spPr/>
    </dgm:pt>
    <dgm:pt modelId="{EF210A2D-F213-4B6E-B8C4-F6252F09C9E9}" type="pres">
      <dgm:prSet presAssocID="{2B3EAF05-D1A5-4E2A-9C15-09B32584118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B03537D-26A4-4B4B-AB8E-B1B5476F1A39}" type="pres">
      <dgm:prSet presAssocID="{2B3EAF05-D1A5-4E2A-9C15-09B325841187}" presName="parSh" presStyleCnt="0"/>
      <dgm:spPr/>
    </dgm:pt>
    <dgm:pt modelId="{417429AF-1A9E-437D-8C9A-B7EDCFE8D72E}" type="pres">
      <dgm:prSet presAssocID="{2B3EAF05-D1A5-4E2A-9C15-09B325841187}" presName="lineNode" presStyleLbl="alignAccFollowNode1" presStyleIdx="6" presStyleCnt="21"/>
      <dgm:spPr/>
    </dgm:pt>
    <dgm:pt modelId="{186887EA-67C5-449A-B94A-FA618323F8B2}" type="pres">
      <dgm:prSet presAssocID="{2B3EAF05-D1A5-4E2A-9C15-09B325841187}" presName="lineArrowNode" presStyleLbl="alignAccFollowNode1" presStyleIdx="7" presStyleCnt="21"/>
      <dgm:spPr/>
    </dgm:pt>
    <dgm:pt modelId="{C1C90EA2-F073-4845-A8CA-44673239A67C}" type="pres">
      <dgm:prSet presAssocID="{CE873923-0BF1-4F34-BAE2-D382D5C1DFBE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F65787A5-7653-4C33-B48E-5DE99FAB0247}" type="pres">
      <dgm:prSet presAssocID="{CE873923-0BF1-4F34-BAE2-D382D5C1DFBE}" presName="spacerBetweenCircleAndCallout" presStyleCnt="0">
        <dgm:presLayoutVars/>
      </dgm:prSet>
      <dgm:spPr/>
    </dgm:pt>
    <dgm:pt modelId="{AD85609C-5E70-4657-ABB4-E0FD17F2765D}" type="pres">
      <dgm:prSet presAssocID="{2B3EAF05-D1A5-4E2A-9C15-09B325841187}" presName="nodeText" presStyleLbl="alignAccFollowNode1" presStyleIdx="8" presStyleCnt="21">
        <dgm:presLayoutVars>
          <dgm:bulletEnabled val="1"/>
        </dgm:presLayoutVars>
      </dgm:prSet>
      <dgm:spPr/>
    </dgm:pt>
    <dgm:pt modelId="{24F49BD5-1A3E-4DA5-A1E1-1540E22FA4DB}" type="pres">
      <dgm:prSet presAssocID="{CE873923-0BF1-4F34-BAE2-D382D5C1DFBE}" presName="sibTransComposite" presStyleCnt="0"/>
      <dgm:spPr/>
    </dgm:pt>
    <dgm:pt modelId="{0B13F589-5771-498E-A187-A85B83652C48}" type="pres">
      <dgm:prSet presAssocID="{24C664BE-00CC-4E71-BEFF-D7C7C3F73D2A}" presName="compositeNode" presStyleCnt="0"/>
      <dgm:spPr/>
    </dgm:pt>
    <dgm:pt modelId="{A81AC36B-F138-4DD5-8A9D-E23FD95CE792}" type="pres">
      <dgm:prSet presAssocID="{24C664BE-00CC-4E71-BEFF-D7C7C3F73D2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E559095-88D0-487F-91DB-98121401A33D}" type="pres">
      <dgm:prSet presAssocID="{24C664BE-00CC-4E71-BEFF-D7C7C3F73D2A}" presName="parSh" presStyleCnt="0"/>
      <dgm:spPr/>
    </dgm:pt>
    <dgm:pt modelId="{FA709D2F-5DA3-4974-99E5-1BAD85A6EE12}" type="pres">
      <dgm:prSet presAssocID="{24C664BE-00CC-4E71-BEFF-D7C7C3F73D2A}" presName="lineNode" presStyleLbl="alignAccFollowNode1" presStyleIdx="9" presStyleCnt="21"/>
      <dgm:spPr/>
    </dgm:pt>
    <dgm:pt modelId="{4FA7457C-90A9-4C6B-9731-0D7EF57A40D4}" type="pres">
      <dgm:prSet presAssocID="{24C664BE-00CC-4E71-BEFF-D7C7C3F73D2A}" presName="lineArrowNode" presStyleLbl="alignAccFollowNode1" presStyleIdx="10" presStyleCnt="21"/>
      <dgm:spPr/>
    </dgm:pt>
    <dgm:pt modelId="{D6656731-6B97-4866-8FDF-AE595276B61E}" type="pres">
      <dgm:prSet presAssocID="{A85ACEBB-B4DA-4A2C-AA3D-EBC40CA7A1C8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D41A15EE-9CAC-4667-A00D-1A4B8ABE9EA7}" type="pres">
      <dgm:prSet presAssocID="{A85ACEBB-B4DA-4A2C-AA3D-EBC40CA7A1C8}" presName="spacerBetweenCircleAndCallout" presStyleCnt="0">
        <dgm:presLayoutVars/>
      </dgm:prSet>
      <dgm:spPr/>
    </dgm:pt>
    <dgm:pt modelId="{4CB45A7D-94D4-44D1-B5AE-4E0D6F9C4D11}" type="pres">
      <dgm:prSet presAssocID="{24C664BE-00CC-4E71-BEFF-D7C7C3F73D2A}" presName="nodeText" presStyleLbl="alignAccFollowNode1" presStyleIdx="11" presStyleCnt="21">
        <dgm:presLayoutVars>
          <dgm:bulletEnabled val="1"/>
        </dgm:presLayoutVars>
      </dgm:prSet>
      <dgm:spPr/>
    </dgm:pt>
    <dgm:pt modelId="{36F8B5F5-4940-409B-8A0B-8CAC01FB9D95}" type="pres">
      <dgm:prSet presAssocID="{A85ACEBB-B4DA-4A2C-AA3D-EBC40CA7A1C8}" presName="sibTransComposite" presStyleCnt="0"/>
      <dgm:spPr/>
    </dgm:pt>
    <dgm:pt modelId="{F5CA281A-75E0-48AD-868F-08C6F18B674F}" type="pres">
      <dgm:prSet presAssocID="{4EA378A0-288B-471E-8613-F78419D51487}" presName="compositeNode" presStyleCnt="0"/>
      <dgm:spPr/>
    </dgm:pt>
    <dgm:pt modelId="{68107BCD-8831-421F-B0F1-1AE744B7315A}" type="pres">
      <dgm:prSet presAssocID="{4EA378A0-288B-471E-8613-F78419D5148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0C372D5-341B-4DA4-AB3C-9AFD7A3EFF60}" type="pres">
      <dgm:prSet presAssocID="{4EA378A0-288B-471E-8613-F78419D51487}" presName="parSh" presStyleCnt="0"/>
      <dgm:spPr/>
    </dgm:pt>
    <dgm:pt modelId="{FACB8A0B-AC11-4802-A1F5-3BAA3901B13E}" type="pres">
      <dgm:prSet presAssocID="{4EA378A0-288B-471E-8613-F78419D51487}" presName="lineNode" presStyleLbl="alignAccFollowNode1" presStyleIdx="12" presStyleCnt="21"/>
      <dgm:spPr/>
    </dgm:pt>
    <dgm:pt modelId="{B6F60B89-CF09-4588-A0F1-B690D3A489B3}" type="pres">
      <dgm:prSet presAssocID="{4EA378A0-288B-471E-8613-F78419D51487}" presName="lineArrowNode" presStyleLbl="alignAccFollowNode1" presStyleIdx="13" presStyleCnt="21"/>
      <dgm:spPr/>
    </dgm:pt>
    <dgm:pt modelId="{99BC263E-131C-4986-954C-B62510514FA9}" type="pres">
      <dgm:prSet presAssocID="{D39DADA2-ADE6-43F4-8FB2-55F9054026F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1FA3869-078B-45EB-90E5-8F31B1BE2257}" type="pres">
      <dgm:prSet presAssocID="{D39DADA2-ADE6-43F4-8FB2-55F9054026FF}" presName="spacerBetweenCircleAndCallout" presStyleCnt="0">
        <dgm:presLayoutVars/>
      </dgm:prSet>
      <dgm:spPr/>
    </dgm:pt>
    <dgm:pt modelId="{E6D66512-4CC8-439E-B656-E5A3B47E5B2B}" type="pres">
      <dgm:prSet presAssocID="{4EA378A0-288B-471E-8613-F78419D51487}" presName="nodeText" presStyleLbl="alignAccFollowNode1" presStyleIdx="14" presStyleCnt="21">
        <dgm:presLayoutVars>
          <dgm:bulletEnabled val="1"/>
        </dgm:presLayoutVars>
      </dgm:prSet>
      <dgm:spPr/>
    </dgm:pt>
    <dgm:pt modelId="{C2580E0C-C884-4849-8C45-9A2AF6FB3DF9}" type="pres">
      <dgm:prSet presAssocID="{D39DADA2-ADE6-43F4-8FB2-55F9054026FF}" presName="sibTransComposite" presStyleCnt="0"/>
      <dgm:spPr/>
    </dgm:pt>
    <dgm:pt modelId="{ECA8DDE1-A913-4234-B4E4-643B4C6F6CED}" type="pres">
      <dgm:prSet presAssocID="{3E2F8685-A3F7-4125-A9A7-6EEEDE524B4E}" presName="compositeNode" presStyleCnt="0"/>
      <dgm:spPr/>
    </dgm:pt>
    <dgm:pt modelId="{5200C47E-5C0D-4CE0-ADB3-D3E82C973920}" type="pres">
      <dgm:prSet presAssocID="{3E2F8685-A3F7-4125-A9A7-6EEEDE524B4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A8B7A4E-6C94-49AB-A75A-905D66471CC7}" type="pres">
      <dgm:prSet presAssocID="{3E2F8685-A3F7-4125-A9A7-6EEEDE524B4E}" presName="parSh" presStyleCnt="0"/>
      <dgm:spPr/>
    </dgm:pt>
    <dgm:pt modelId="{A70747AF-C338-478C-BD08-7FB531933248}" type="pres">
      <dgm:prSet presAssocID="{3E2F8685-A3F7-4125-A9A7-6EEEDE524B4E}" presName="lineNode" presStyleLbl="alignAccFollowNode1" presStyleIdx="15" presStyleCnt="21"/>
      <dgm:spPr/>
    </dgm:pt>
    <dgm:pt modelId="{2A0DFE0A-2C95-4F94-A84E-1C475B614AC0}" type="pres">
      <dgm:prSet presAssocID="{3E2F8685-A3F7-4125-A9A7-6EEEDE524B4E}" presName="lineArrowNode" presStyleLbl="alignAccFollowNode1" presStyleIdx="16" presStyleCnt="21"/>
      <dgm:spPr/>
    </dgm:pt>
    <dgm:pt modelId="{04A745E0-1570-42E4-A8A0-9A374F62209A}" type="pres">
      <dgm:prSet presAssocID="{7F609D10-A82F-4B7F-AC84-C63D57816A81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2C10291A-27E5-4F2A-9A82-9BD4B5089DEC}" type="pres">
      <dgm:prSet presAssocID="{7F609D10-A82F-4B7F-AC84-C63D57816A81}" presName="spacerBetweenCircleAndCallout" presStyleCnt="0">
        <dgm:presLayoutVars/>
      </dgm:prSet>
      <dgm:spPr/>
    </dgm:pt>
    <dgm:pt modelId="{9F1EFB23-F612-4224-B2F9-FDFADDDD9CB1}" type="pres">
      <dgm:prSet presAssocID="{3E2F8685-A3F7-4125-A9A7-6EEEDE524B4E}" presName="nodeText" presStyleLbl="alignAccFollowNode1" presStyleIdx="17" presStyleCnt="21">
        <dgm:presLayoutVars>
          <dgm:bulletEnabled val="1"/>
        </dgm:presLayoutVars>
      </dgm:prSet>
      <dgm:spPr/>
    </dgm:pt>
    <dgm:pt modelId="{A5D72E29-CC47-4DA5-9B37-B019A4492A39}" type="pres">
      <dgm:prSet presAssocID="{7F609D10-A82F-4B7F-AC84-C63D57816A81}" presName="sibTransComposite" presStyleCnt="0"/>
      <dgm:spPr/>
    </dgm:pt>
    <dgm:pt modelId="{1E865B7D-0D66-4EC5-A256-8CF238A46816}" type="pres">
      <dgm:prSet presAssocID="{D95B70E6-D511-490B-992F-8FF381A0F97E}" presName="compositeNode" presStyleCnt="0"/>
      <dgm:spPr/>
    </dgm:pt>
    <dgm:pt modelId="{8CB3C141-A91B-4119-A582-49D6BF792807}" type="pres">
      <dgm:prSet presAssocID="{D95B70E6-D511-490B-992F-8FF381A0F97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7E8BCA4-CAEF-4B02-A935-CE1010A17529}" type="pres">
      <dgm:prSet presAssocID="{D95B70E6-D511-490B-992F-8FF381A0F97E}" presName="parSh" presStyleCnt="0"/>
      <dgm:spPr/>
    </dgm:pt>
    <dgm:pt modelId="{9366E1B3-A357-4FA5-A73C-18F4532C91EA}" type="pres">
      <dgm:prSet presAssocID="{D95B70E6-D511-490B-992F-8FF381A0F97E}" presName="lineNode" presStyleLbl="alignAccFollowNode1" presStyleIdx="18" presStyleCnt="21"/>
      <dgm:spPr/>
    </dgm:pt>
    <dgm:pt modelId="{E9F0ED81-4DA9-4497-86F9-D0770E7B421D}" type="pres">
      <dgm:prSet presAssocID="{D95B70E6-D511-490B-992F-8FF381A0F97E}" presName="lineArrowNode" presStyleLbl="alignAccFollowNode1" presStyleIdx="19" presStyleCnt="21"/>
      <dgm:spPr/>
    </dgm:pt>
    <dgm:pt modelId="{F9B7C7EE-3523-4A18-B120-7B1826556E36}" type="pres">
      <dgm:prSet presAssocID="{03B59E01-1E5F-439B-BD21-A9182DBF0B79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F19F88A-BB98-44B2-8FB8-73F74E74580B}" type="pres">
      <dgm:prSet presAssocID="{03B59E01-1E5F-439B-BD21-A9182DBF0B79}" presName="spacerBetweenCircleAndCallout" presStyleCnt="0">
        <dgm:presLayoutVars/>
      </dgm:prSet>
      <dgm:spPr/>
    </dgm:pt>
    <dgm:pt modelId="{C6899075-49D2-4077-8104-3904FCFF7637}" type="pres">
      <dgm:prSet presAssocID="{D95B70E6-D511-490B-992F-8FF381A0F97E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4675501A-4E31-4C44-80FA-834D48F47D4A}" type="presOf" srcId="{7F609D10-A82F-4B7F-AC84-C63D57816A81}" destId="{04A745E0-1570-42E4-A8A0-9A374F62209A}" srcOrd="0" destOrd="0" presId="urn:microsoft.com/office/officeart/2016/7/layout/LinearArrowProcessNumbered"/>
    <dgm:cxn modelId="{6EF3A61D-9F48-44E0-B6C4-7590292E3F25}" type="presOf" srcId="{BF36B3F5-EB68-4F9E-BA85-F43E61AF1D97}" destId="{9C260413-6502-4B0C-AC1C-29B7049FC595}" srcOrd="0" destOrd="0" presId="urn:microsoft.com/office/officeart/2016/7/layout/LinearArrowProcessNumbered"/>
    <dgm:cxn modelId="{C0B0141F-A60E-4D73-A8E1-05F98EAA43E7}" type="presOf" srcId="{D39DADA2-ADE6-43F4-8FB2-55F9054026FF}" destId="{99BC263E-131C-4986-954C-B62510514FA9}" srcOrd="0" destOrd="0" presId="urn:microsoft.com/office/officeart/2016/7/layout/LinearArrowProcessNumbered"/>
    <dgm:cxn modelId="{BC127F20-A9BE-4462-B29E-02294E8FDEB0}" srcId="{8B4A788D-2893-4101-99E5-7B96D9EDC793}" destId="{2B3EAF05-D1A5-4E2A-9C15-09B325841187}" srcOrd="2" destOrd="0" parTransId="{9264D66B-F9AD-4AB4-B58D-2E2BBA648AA4}" sibTransId="{CE873923-0BF1-4F34-BAE2-D382D5C1DFBE}"/>
    <dgm:cxn modelId="{E7433A23-0FD9-4524-A796-406A2CFEED39}" type="presOf" srcId="{AB080709-6EA3-4320-A595-3E85E7B16B42}" destId="{FF6C8209-CCA5-4E52-9C41-C3D17B1711A4}" srcOrd="0" destOrd="0" presId="urn:microsoft.com/office/officeart/2016/7/layout/LinearArrowProcessNumbered"/>
    <dgm:cxn modelId="{71D7DE3A-4E62-4649-864D-E77B4667050D}" type="presOf" srcId="{24C664BE-00CC-4E71-BEFF-D7C7C3F73D2A}" destId="{4CB45A7D-94D4-44D1-B5AE-4E0D6F9C4D11}" srcOrd="0" destOrd="0" presId="urn:microsoft.com/office/officeart/2016/7/layout/LinearArrowProcessNumbered"/>
    <dgm:cxn modelId="{AE02593E-06C0-44DC-934A-7DE63EE0F37E}" type="presOf" srcId="{4EA378A0-288B-471E-8613-F78419D51487}" destId="{E6D66512-4CC8-439E-B656-E5A3B47E5B2B}" srcOrd="0" destOrd="0" presId="urn:microsoft.com/office/officeart/2016/7/layout/LinearArrowProcessNumbered"/>
    <dgm:cxn modelId="{FD332B68-F525-47AA-A8DA-06EF0153CE36}" srcId="{8B4A788D-2893-4101-99E5-7B96D9EDC793}" destId="{4EA378A0-288B-471E-8613-F78419D51487}" srcOrd="4" destOrd="0" parTransId="{365A1615-F608-4C1F-B87F-C1679C975F39}" sibTransId="{D39DADA2-ADE6-43F4-8FB2-55F9054026FF}"/>
    <dgm:cxn modelId="{823B6A73-EE93-4461-958D-C411B660F08D}" type="presOf" srcId="{CE873923-0BF1-4F34-BAE2-D382D5C1DFBE}" destId="{C1C90EA2-F073-4845-A8CA-44673239A67C}" srcOrd="0" destOrd="0" presId="urn:microsoft.com/office/officeart/2016/7/layout/LinearArrowProcessNumbered"/>
    <dgm:cxn modelId="{B2A57B74-FF65-4F91-A836-A333BBE19238}" srcId="{8B4A788D-2893-4101-99E5-7B96D9EDC793}" destId="{AB080709-6EA3-4320-A595-3E85E7B16B42}" srcOrd="0" destOrd="0" parTransId="{8E2776FB-E54B-43A8-8ADC-0110DE3F4C1C}" sibTransId="{BF36B3F5-EB68-4F9E-BA85-F43E61AF1D97}"/>
    <dgm:cxn modelId="{FEB5257F-12CB-4E2A-BB17-4C8C9AE9E0BA}" type="presOf" srcId="{3E2F8685-A3F7-4125-A9A7-6EEEDE524B4E}" destId="{9F1EFB23-F612-4224-B2F9-FDFADDDD9CB1}" srcOrd="0" destOrd="0" presId="urn:microsoft.com/office/officeart/2016/7/layout/LinearArrowProcessNumbered"/>
    <dgm:cxn modelId="{078C7F8C-9065-4681-9A25-966D3BE476C5}" srcId="{8B4A788D-2893-4101-99E5-7B96D9EDC793}" destId="{24C664BE-00CC-4E71-BEFF-D7C7C3F73D2A}" srcOrd="3" destOrd="0" parTransId="{C8A682B2-CCC4-42F6-8BC4-36CA194E77F3}" sibTransId="{A85ACEBB-B4DA-4A2C-AA3D-EBC40CA7A1C8}"/>
    <dgm:cxn modelId="{79FE2797-6605-4D21-9A3A-A4791CCBCBF2}" type="presOf" srcId="{A85ACEBB-B4DA-4A2C-AA3D-EBC40CA7A1C8}" destId="{D6656731-6B97-4866-8FDF-AE595276B61E}" srcOrd="0" destOrd="0" presId="urn:microsoft.com/office/officeart/2016/7/layout/LinearArrowProcessNumbered"/>
    <dgm:cxn modelId="{1D117F9A-14B6-4B7B-88BD-EA3A32A37494}" type="presOf" srcId="{2B3EAF05-D1A5-4E2A-9C15-09B325841187}" destId="{AD85609C-5E70-4657-ABB4-E0FD17F2765D}" srcOrd="0" destOrd="0" presId="urn:microsoft.com/office/officeart/2016/7/layout/LinearArrowProcessNumbered"/>
    <dgm:cxn modelId="{3510339F-2BD5-4EEF-9B71-CEF156C46929}" type="presOf" srcId="{03B59E01-1E5F-439B-BD21-A9182DBF0B79}" destId="{F9B7C7EE-3523-4A18-B120-7B1826556E36}" srcOrd="0" destOrd="0" presId="urn:microsoft.com/office/officeart/2016/7/layout/LinearArrowProcessNumbered"/>
    <dgm:cxn modelId="{AECB04A6-EEB8-4312-B014-A54362DB4B73}" type="presOf" srcId="{D95B70E6-D511-490B-992F-8FF381A0F97E}" destId="{C6899075-49D2-4077-8104-3904FCFF7637}" srcOrd="0" destOrd="0" presId="urn:microsoft.com/office/officeart/2016/7/layout/LinearArrowProcessNumbered"/>
    <dgm:cxn modelId="{A8E19BA7-F3FC-4ED7-98EF-40BA053EEA34}" type="presOf" srcId="{E96F94EB-E171-4111-9402-0DDFE340AC0E}" destId="{07EBF030-AFED-4B9D-8EE1-B9B40153E67F}" srcOrd="0" destOrd="0" presId="urn:microsoft.com/office/officeart/2016/7/layout/LinearArrowProcessNumbered"/>
    <dgm:cxn modelId="{9314C6AF-0056-479B-AB51-5BF4485C15F1}" srcId="{8B4A788D-2893-4101-99E5-7B96D9EDC793}" destId="{D95B70E6-D511-490B-992F-8FF381A0F97E}" srcOrd="6" destOrd="0" parTransId="{0626F4E9-81F9-455F-87A2-C69A0BA50AF4}" sibTransId="{03B59E01-1E5F-439B-BD21-A9182DBF0B79}"/>
    <dgm:cxn modelId="{513F00B2-3F8B-452E-BED1-8404851A8DC0}" type="presOf" srcId="{8B4A788D-2893-4101-99E5-7B96D9EDC793}" destId="{10BBA030-FC25-4867-8CC9-4B80E4925278}" srcOrd="0" destOrd="0" presId="urn:microsoft.com/office/officeart/2016/7/layout/LinearArrowProcessNumbered"/>
    <dgm:cxn modelId="{3B3398D4-7CC4-490E-9EC6-4865C1C6E43C}" type="presOf" srcId="{E747835A-536F-470F-9880-9A4109586E45}" destId="{93F228A6-B1E0-4C3E-BA47-68E80BA3D55C}" srcOrd="0" destOrd="0" presId="urn:microsoft.com/office/officeart/2016/7/layout/LinearArrowProcessNumbered"/>
    <dgm:cxn modelId="{53E6A5DB-7864-4316-8701-EA3BCAA69832}" srcId="{8B4A788D-2893-4101-99E5-7B96D9EDC793}" destId="{3E2F8685-A3F7-4125-A9A7-6EEEDE524B4E}" srcOrd="5" destOrd="0" parTransId="{7B9942B7-AAD9-46DF-ADDC-A01942C750EE}" sibTransId="{7F609D10-A82F-4B7F-AC84-C63D57816A81}"/>
    <dgm:cxn modelId="{A06DB3F8-B636-4749-A270-F5782C853192}" srcId="{8B4A788D-2893-4101-99E5-7B96D9EDC793}" destId="{E747835A-536F-470F-9880-9A4109586E45}" srcOrd="1" destOrd="0" parTransId="{5A521D8A-791A-45ED-A2EA-00B18AB98F29}" sibTransId="{E96F94EB-E171-4111-9402-0DDFE340AC0E}"/>
    <dgm:cxn modelId="{74566BDE-02EA-4611-878A-E7F5F141FC89}" type="presParOf" srcId="{10BBA030-FC25-4867-8CC9-4B80E4925278}" destId="{1DAF95FC-E03C-4BE9-AEBF-51C352396FA8}" srcOrd="0" destOrd="0" presId="urn:microsoft.com/office/officeart/2016/7/layout/LinearArrowProcessNumbered"/>
    <dgm:cxn modelId="{99047442-492F-4CB3-A0E8-33B94CD9E1B4}" type="presParOf" srcId="{1DAF95FC-E03C-4BE9-AEBF-51C352396FA8}" destId="{97C185C2-26F4-43F7-9662-3F194CF825E2}" srcOrd="0" destOrd="0" presId="urn:microsoft.com/office/officeart/2016/7/layout/LinearArrowProcessNumbered"/>
    <dgm:cxn modelId="{8CD6DBE1-B03E-4472-9E16-D73659AFD981}" type="presParOf" srcId="{1DAF95FC-E03C-4BE9-AEBF-51C352396FA8}" destId="{8EB957B8-5441-4D53-8B21-238C83F1F9D5}" srcOrd="1" destOrd="0" presId="urn:microsoft.com/office/officeart/2016/7/layout/LinearArrowProcessNumbered"/>
    <dgm:cxn modelId="{F0163326-03F1-41A7-A7EE-8C2CB71A4100}" type="presParOf" srcId="{8EB957B8-5441-4D53-8B21-238C83F1F9D5}" destId="{77D6D727-E14B-4588-9FC3-BB8B16412231}" srcOrd="0" destOrd="0" presId="urn:microsoft.com/office/officeart/2016/7/layout/LinearArrowProcessNumbered"/>
    <dgm:cxn modelId="{1A3BC788-8446-4082-A400-548A72A7486B}" type="presParOf" srcId="{8EB957B8-5441-4D53-8B21-238C83F1F9D5}" destId="{AA6FD8B9-D681-4598-A904-1671B215030E}" srcOrd="1" destOrd="0" presId="urn:microsoft.com/office/officeart/2016/7/layout/LinearArrowProcessNumbered"/>
    <dgm:cxn modelId="{D90EFB28-9910-4DFD-99C8-910521726AF4}" type="presParOf" srcId="{8EB957B8-5441-4D53-8B21-238C83F1F9D5}" destId="{9C260413-6502-4B0C-AC1C-29B7049FC595}" srcOrd="2" destOrd="0" presId="urn:microsoft.com/office/officeart/2016/7/layout/LinearArrowProcessNumbered"/>
    <dgm:cxn modelId="{2B978DC6-8B6C-4D97-971D-2E42A075EB54}" type="presParOf" srcId="{8EB957B8-5441-4D53-8B21-238C83F1F9D5}" destId="{AE02C0C0-7C70-4348-BC30-456DB76D9784}" srcOrd="3" destOrd="0" presId="urn:microsoft.com/office/officeart/2016/7/layout/LinearArrowProcessNumbered"/>
    <dgm:cxn modelId="{1DC02C24-CB26-48B3-966F-D563FD8A5363}" type="presParOf" srcId="{1DAF95FC-E03C-4BE9-AEBF-51C352396FA8}" destId="{FF6C8209-CCA5-4E52-9C41-C3D17B1711A4}" srcOrd="2" destOrd="0" presId="urn:microsoft.com/office/officeart/2016/7/layout/LinearArrowProcessNumbered"/>
    <dgm:cxn modelId="{EE8FD887-EC24-4CAB-9B2D-0D0778AD712B}" type="presParOf" srcId="{10BBA030-FC25-4867-8CC9-4B80E4925278}" destId="{C6BE96DD-93F3-4BC5-912B-2FA51D04BB23}" srcOrd="1" destOrd="0" presId="urn:microsoft.com/office/officeart/2016/7/layout/LinearArrowProcessNumbered"/>
    <dgm:cxn modelId="{5465FC95-08D5-4228-B17D-018C3F169B19}" type="presParOf" srcId="{10BBA030-FC25-4867-8CC9-4B80E4925278}" destId="{3A8A8D4A-A3F8-445F-B329-2B8A05255EF6}" srcOrd="2" destOrd="0" presId="urn:microsoft.com/office/officeart/2016/7/layout/LinearArrowProcessNumbered"/>
    <dgm:cxn modelId="{6F706F64-DAFC-4605-B38C-6CF7018ED382}" type="presParOf" srcId="{3A8A8D4A-A3F8-445F-B329-2B8A05255EF6}" destId="{3CE4ED69-F2F4-49E8-A63A-A3BAEBAEDECB}" srcOrd="0" destOrd="0" presId="urn:microsoft.com/office/officeart/2016/7/layout/LinearArrowProcessNumbered"/>
    <dgm:cxn modelId="{29A148F6-4AB0-4B0C-A926-A413AA94142A}" type="presParOf" srcId="{3A8A8D4A-A3F8-445F-B329-2B8A05255EF6}" destId="{C271AA19-59C3-4438-9DDE-8BC23D010C72}" srcOrd="1" destOrd="0" presId="urn:microsoft.com/office/officeart/2016/7/layout/LinearArrowProcessNumbered"/>
    <dgm:cxn modelId="{11329261-1264-408E-8162-63B3DF802C43}" type="presParOf" srcId="{C271AA19-59C3-4438-9DDE-8BC23D010C72}" destId="{F04EB980-0C36-4EF1-96EC-E1C96739E072}" srcOrd="0" destOrd="0" presId="urn:microsoft.com/office/officeart/2016/7/layout/LinearArrowProcessNumbered"/>
    <dgm:cxn modelId="{7C235182-9E0B-4682-9A0F-562E49855EE5}" type="presParOf" srcId="{C271AA19-59C3-4438-9DDE-8BC23D010C72}" destId="{DCB456E1-EBFD-4C5D-82FF-D4E6F40A95B7}" srcOrd="1" destOrd="0" presId="urn:microsoft.com/office/officeart/2016/7/layout/LinearArrowProcessNumbered"/>
    <dgm:cxn modelId="{3A346CC6-7386-4B35-945B-A922800EACD1}" type="presParOf" srcId="{C271AA19-59C3-4438-9DDE-8BC23D010C72}" destId="{07EBF030-AFED-4B9D-8EE1-B9B40153E67F}" srcOrd="2" destOrd="0" presId="urn:microsoft.com/office/officeart/2016/7/layout/LinearArrowProcessNumbered"/>
    <dgm:cxn modelId="{1BCED468-B829-4CB5-9D74-D1B5F4BC5F2A}" type="presParOf" srcId="{C271AA19-59C3-4438-9DDE-8BC23D010C72}" destId="{7EA698A3-0FA2-4B36-9EC4-E3660B1CC768}" srcOrd="3" destOrd="0" presId="urn:microsoft.com/office/officeart/2016/7/layout/LinearArrowProcessNumbered"/>
    <dgm:cxn modelId="{8C47FBCE-071D-497F-98BE-7AE01E964EB2}" type="presParOf" srcId="{3A8A8D4A-A3F8-445F-B329-2B8A05255EF6}" destId="{93F228A6-B1E0-4C3E-BA47-68E80BA3D55C}" srcOrd="2" destOrd="0" presId="urn:microsoft.com/office/officeart/2016/7/layout/LinearArrowProcessNumbered"/>
    <dgm:cxn modelId="{CF447994-4665-48F3-8FB7-EABBDB6A2F5A}" type="presParOf" srcId="{10BBA030-FC25-4867-8CC9-4B80E4925278}" destId="{937EB425-697E-4FE5-BC5B-017F842340C8}" srcOrd="3" destOrd="0" presId="urn:microsoft.com/office/officeart/2016/7/layout/LinearArrowProcessNumbered"/>
    <dgm:cxn modelId="{5694764A-5759-48A4-85AB-2C1B0E3FF073}" type="presParOf" srcId="{10BBA030-FC25-4867-8CC9-4B80E4925278}" destId="{83E85C69-1421-45C9-8483-E2C8F499F255}" srcOrd="4" destOrd="0" presId="urn:microsoft.com/office/officeart/2016/7/layout/LinearArrowProcessNumbered"/>
    <dgm:cxn modelId="{BAD3E6E7-6F65-4B90-9201-D205ADE89C70}" type="presParOf" srcId="{83E85C69-1421-45C9-8483-E2C8F499F255}" destId="{EF210A2D-F213-4B6E-B8C4-F6252F09C9E9}" srcOrd="0" destOrd="0" presId="urn:microsoft.com/office/officeart/2016/7/layout/LinearArrowProcessNumbered"/>
    <dgm:cxn modelId="{B971DC13-EA00-4769-A16D-DF2E8C7F0D67}" type="presParOf" srcId="{83E85C69-1421-45C9-8483-E2C8F499F255}" destId="{8B03537D-26A4-4B4B-AB8E-B1B5476F1A39}" srcOrd="1" destOrd="0" presId="urn:microsoft.com/office/officeart/2016/7/layout/LinearArrowProcessNumbered"/>
    <dgm:cxn modelId="{9D8C7EA0-E6A8-4460-AD83-00BA18298A6A}" type="presParOf" srcId="{8B03537D-26A4-4B4B-AB8E-B1B5476F1A39}" destId="{417429AF-1A9E-437D-8C9A-B7EDCFE8D72E}" srcOrd="0" destOrd="0" presId="urn:microsoft.com/office/officeart/2016/7/layout/LinearArrowProcessNumbered"/>
    <dgm:cxn modelId="{C506B0DF-9D6D-4C59-8A59-7E84A46E4EA7}" type="presParOf" srcId="{8B03537D-26A4-4B4B-AB8E-B1B5476F1A39}" destId="{186887EA-67C5-449A-B94A-FA618323F8B2}" srcOrd="1" destOrd="0" presId="urn:microsoft.com/office/officeart/2016/7/layout/LinearArrowProcessNumbered"/>
    <dgm:cxn modelId="{B8D59A2E-3234-4B0C-9CDF-CF18AD880A42}" type="presParOf" srcId="{8B03537D-26A4-4B4B-AB8E-B1B5476F1A39}" destId="{C1C90EA2-F073-4845-A8CA-44673239A67C}" srcOrd="2" destOrd="0" presId="urn:microsoft.com/office/officeart/2016/7/layout/LinearArrowProcessNumbered"/>
    <dgm:cxn modelId="{27D76D0C-D57C-49E6-93B2-C03E135049B5}" type="presParOf" srcId="{8B03537D-26A4-4B4B-AB8E-B1B5476F1A39}" destId="{F65787A5-7653-4C33-B48E-5DE99FAB0247}" srcOrd="3" destOrd="0" presId="urn:microsoft.com/office/officeart/2016/7/layout/LinearArrowProcessNumbered"/>
    <dgm:cxn modelId="{9B125E44-415C-47D9-8F66-BFD79CBABA2C}" type="presParOf" srcId="{83E85C69-1421-45C9-8483-E2C8F499F255}" destId="{AD85609C-5E70-4657-ABB4-E0FD17F2765D}" srcOrd="2" destOrd="0" presId="urn:microsoft.com/office/officeart/2016/7/layout/LinearArrowProcessNumbered"/>
    <dgm:cxn modelId="{976A7A9C-74B1-4D2D-B9B8-FB118284D8E2}" type="presParOf" srcId="{10BBA030-FC25-4867-8CC9-4B80E4925278}" destId="{24F49BD5-1A3E-4DA5-A1E1-1540E22FA4DB}" srcOrd="5" destOrd="0" presId="urn:microsoft.com/office/officeart/2016/7/layout/LinearArrowProcessNumbered"/>
    <dgm:cxn modelId="{9E4315E1-DE7B-4A8D-BD2D-D028630428BC}" type="presParOf" srcId="{10BBA030-FC25-4867-8CC9-4B80E4925278}" destId="{0B13F589-5771-498E-A187-A85B83652C48}" srcOrd="6" destOrd="0" presId="urn:microsoft.com/office/officeart/2016/7/layout/LinearArrowProcessNumbered"/>
    <dgm:cxn modelId="{5BAE5E61-09B5-4D74-9397-B41426F7E414}" type="presParOf" srcId="{0B13F589-5771-498E-A187-A85B83652C48}" destId="{A81AC36B-F138-4DD5-8A9D-E23FD95CE792}" srcOrd="0" destOrd="0" presId="urn:microsoft.com/office/officeart/2016/7/layout/LinearArrowProcessNumbered"/>
    <dgm:cxn modelId="{BCC15CF9-D63E-43B8-B994-C77C8FFBE688}" type="presParOf" srcId="{0B13F589-5771-498E-A187-A85B83652C48}" destId="{5E559095-88D0-487F-91DB-98121401A33D}" srcOrd="1" destOrd="0" presId="urn:microsoft.com/office/officeart/2016/7/layout/LinearArrowProcessNumbered"/>
    <dgm:cxn modelId="{3CAC83E5-0523-491C-B970-B4A74596F6CE}" type="presParOf" srcId="{5E559095-88D0-487F-91DB-98121401A33D}" destId="{FA709D2F-5DA3-4974-99E5-1BAD85A6EE12}" srcOrd="0" destOrd="0" presId="urn:microsoft.com/office/officeart/2016/7/layout/LinearArrowProcessNumbered"/>
    <dgm:cxn modelId="{6A7647E7-862F-40D2-9138-4D31580D226F}" type="presParOf" srcId="{5E559095-88D0-487F-91DB-98121401A33D}" destId="{4FA7457C-90A9-4C6B-9731-0D7EF57A40D4}" srcOrd="1" destOrd="0" presId="urn:microsoft.com/office/officeart/2016/7/layout/LinearArrowProcessNumbered"/>
    <dgm:cxn modelId="{CDB7C6BA-46A5-41B9-9B55-5BC5EC13579D}" type="presParOf" srcId="{5E559095-88D0-487F-91DB-98121401A33D}" destId="{D6656731-6B97-4866-8FDF-AE595276B61E}" srcOrd="2" destOrd="0" presId="urn:microsoft.com/office/officeart/2016/7/layout/LinearArrowProcessNumbered"/>
    <dgm:cxn modelId="{6471B8BA-28BA-49D4-96ED-BAEF649776BC}" type="presParOf" srcId="{5E559095-88D0-487F-91DB-98121401A33D}" destId="{D41A15EE-9CAC-4667-A00D-1A4B8ABE9EA7}" srcOrd="3" destOrd="0" presId="urn:microsoft.com/office/officeart/2016/7/layout/LinearArrowProcessNumbered"/>
    <dgm:cxn modelId="{81A32766-DF56-4A78-99C0-E056B64ACE18}" type="presParOf" srcId="{0B13F589-5771-498E-A187-A85B83652C48}" destId="{4CB45A7D-94D4-44D1-B5AE-4E0D6F9C4D11}" srcOrd="2" destOrd="0" presId="urn:microsoft.com/office/officeart/2016/7/layout/LinearArrowProcessNumbered"/>
    <dgm:cxn modelId="{4668EE79-CC2B-4C07-84C0-48FAD284E728}" type="presParOf" srcId="{10BBA030-FC25-4867-8CC9-4B80E4925278}" destId="{36F8B5F5-4940-409B-8A0B-8CAC01FB9D95}" srcOrd="7" destOrd="0" presId="urn:microsoft.com/office/officeart/2016/7/layout/LinearArrowProcessNumbered"/>
    <dgm:cxn modelId="{7D141455-9891-4137-A7F2-5F32CB730CC7}" type="presParOf" srcId="{10BBA030-FC25-4867-8CC9-4B80E4925278}" destId="{F5CA281A-75E0-48AD-868F-08C6F18B674F}" srcOrd="8" destOrd="0" presId="urn:microsoft.com/office/officeart/2016/7/layout/LinearArrowProcessNumbered"/>
    <dgm:cxn modelId="{E3D13453-FBA6-4356-9E02-05DBD96FA6B2}" type="presParOf" srcId="{F5CA281A-75E0-48AD-868F-08C6F18B674F}" destId="{68107BCD-8831-421F-B0F1-1AE744B7315A}" srcOrd="0" destOrd="0" presId="urn:microsoft.com/office/officeart/2016/7/layout/LinearArrowProcessNumbered"/>
    <dgm:cxn modelId="{A5828BB2-5D52-4567-B86F-7F8B6D47AA68}" type="presParOf" srcId="{F5CA281A-75E0-48AD-868F-08C6F18B674F}" destId="{00C372D5-341B-4DA4-AB3C-9AFD7A3EFF60}" srcOrd="1" destOrd="0" presId="urn:microsoft.com/office/officeart/2016/7/layout/LinearArrowProcessNumbered"/>
    <dgm:cxn modelId="{EF0363F6-AD14-4302-9E44-921D0BB28DDD}" type="presParOf" srcId="{00C372D5-341B-4DA4-AB3C-9AFD7A3EFF60}" destId="{FACB8A0B-AC11-4802-A1F5-3BAA3901B13E}" srcOrd="0" destOrd="0" presId="urn:microsoft.com/office/officeart/2016/7/layout/LinearArrowProcessNumbered"/>
    <dgm:cxn modelId="{31D4B950-DB33-4729-8DCC-442D82DB8E76}" type="presParOf" srcId="{00C372D5-341B-4DA4-AB3C-9AFD7A3EFF60}" destId="{B6F60B89-CF09-4588-A0F1-B690D3A489B3}" srcOrd="1" destOrd="0" presId="urn:microsoft.com/office/officeart/2016/7/layout/LinearArrowProcessNumbered"/>
    <dgm:cxn modelId="{CF97FD3D-A9CD-43B0-A3AF-7C052E8CAB35}" type="presParOf" srcId="{00C372D5-341B-4DA4-AB3C-9AFD7A3EFF60}" destId="{99BC263E-131C-4986-954C-B62510514FA9}" srcOrd="2" destOrd="0" presId="urn:microsoft.com/office/officeart/2016/7/layout/LinearArrowProcessNumbered"/>
    <dgm:cxn modelId="{0DA3B6F0-EDEF-41CF-A543-29A866900A9C}" type="presParOf" srcId="{00C372D5-341B-4DA4-AB3C-9AFD7A3EFF60}" destId="{71FA3869-078B-45EB-90E5-8F31B1BE2257}" srcOrd="3" destOrd="0" presId="urn:microsoft.com/office/officeart/2016/7/layout/LinearArrowProcessNumbered"/>
    <dgm:cxn modelId="{DAE8C9BE-268E-4A61-9BA8-70E2DAF1CE0D}" type="presParOf" srcId="{F5CA281A-75E0-48AD-868F-08C6F18B674F}" destId="{E6D66512-4CC8-439E-B656-E5A3B47E5B2B}" srcOrd="2" destOrd="0" presId="urn:microsoft.com/office/officeart/2016/7/layout/LinearArrowProcessNumbered"/>
    <dgm:cxn modelId="{156AB8F3-D696-44D2-B2F3-DB84B98A9C61}" type="presParOf" srcId="{10BBA030-FC25-4867-8CC9-4B80E4925278}" destId="{C2580E0C-C884-4849-8C45-9A2AF6FB3DF9}" srcOrd="9" destOrd="0" presId="urn:microsoft.com/office/officeart/2016/7/layout/LinearArrowProcessNumbered"/>
    <dgm:cxn modelId="{7DB1599E-5786-4DEC-970A-7C7ED1AFBD62}" type="presParOf" srcId="{10BBA030-FC25-4867-8CC9-4B80E4925278}" destId="{ECA8DDE1-A913-4234-B4E4-643B4C6F6CED}" srcOrd="10" destOrd="0" presId="urn:microsoft.com/office/officeart/2016/7/layout/LinearArrowProcessNumbered"/>
    <dgm:cxn modelId="{7517FCE9-02DD-493E-93F0-ED8B97FDD977}" type="presParOf" srcId="{ECA8DDE1-A913-4234-B4E4-643B4C6F6CED}" destId="{5200C47E-5C0D-4CE0-ADB3-D3E82C973920}" srcOrd="0" destOrd="0" presId="urn:microsoft.com/office/officeart/2016/7/layout/LinearArrowProcessNumbered"/>
    <dgm:cxn modelId="{06982FA0-3CEF-4157-8048-869562353C7B}" type="presParOf" srcId="{ECA8DDE1-A913-4234-B4E4-643B4C6F6CED}" destId="{AA8B7A4E-6C94-49AB-A75A-905D66471CC7}" srcOrd="1" destOrd="0" presId="urn:microsoft.com/office/officeart/2016/7/layout/LinearArrowProcessNumbered"/>
    <dgm:cxn modelId="{44E6FEF3-21F4-4353-BB09-B8EBC0CEE278}" type="presParOf" srcId="{AA8B7A4E-6C94-49AB-A75A-905D66471CC7}" destId="{A70747AF-C338-478C-BD08-7FB531933248}" srcOrd="0" destOrd="0" presId="urn:microsoft.com/office/officeart/2016/7/layout/LinearArrowProcessNumbered"/>
    <dgm:cxn modelId="{D8BFACFC-2D85-416A-A4CE-A8C8AE127B36}" type="presParOf" srcId="{AA8B7A4E-6C94-49AB-A75A-905D66471CC7}" destId="{2A0DFE0A-2C95-4F94-A84E-1C475B614AC0}" srcOrd="1" destOrd="0" presId="urn:microsoft.com/office/officeart/2016/7/layout/LinearArrowProcessNumbered"/>
    <dgm:cxn modelId="{23B96BC0-F90C-4E64-8B89-DE0DEAAEE544}" type="presParOf" srcId="{AA8B7A4E-6C94-49AB-A75A-905D66471CC7}" destId="{04A745E0-1570-42E4-A8A0-9A374F62209A}" srcOrd="2" destOrd="0" presId="urn:microsoft.com/office/officeart/2016/7/layout/LinearArrowProcessNumbered"/>
    <dgm:cxn modelId="{C4EC063B-E766-464A-B405-444FDDC0C578}" type="presParOf" srcId="{AA8B7A4E-6C94-49AB-A75A-905D66471CC7}" destId="{2C10291A-27E5-4F2A-9A82-9BD4B5089DEC}" srcOrd="3" destOrd="0" presId="urn:microsoft.com/office/officeart/2016/7/layout/LinearArrowProcessNumbered"/>
    <dgm:cxn modelId="{02BFA90E-4F5E-499C-BDF0-0B368CFC6C35}" type="presParOf" srcId="{ECA8DDE1-A913-4234-B4E4-643B4C6F6CED}" destId="{9F1EFB23-F612-4224-B2F9-FDFADDDD9CB1}" srcOrd="2" destOrd="0" presId="urn:microsoft.com/office/officeart/2016/7/layout/LinearArrowProcessNumbered"/>
    <dgm:cxn modelId="{AF1B9C27-5BE6-4544-8D30-D309295D715A}" type="presParOf" srcId="{10BBA030-FC25-4867-8CC9-4B80E4925278}" destId="{A5D72E29-CC47-4DA5-9B37-B019A4492A39}" srcOrd="11" destOrd="0" presId="urn:microsoft.com/office/officeart/2016/7/layout/LinearArrowProcessNumbered"/>
    <dgm:cxn modelId="{F81EF2E9-6992-4357-BF04-CED7591BAC46}" type="presParOf" srcId="{10BBA030-FC25-4867-8CC9-4B80E4925278}" destId="{1E865B7D-0D66-4EC5-A256-8CF238A46816}" srcOrd="12" destOrd="0" presId="urn:microsoft.com/office/officeart/2016/7/layout/LinearArrowProcessNumbered"/>
    <dgm:cxn modelId="{00C98270-3F73-4827-950B-674F75A5730A}" type="presParOf" srcId="{1E865B7D-0D66-4EC5-A256-8CF238A46816}" destId="{8CB3C141-A91B-4119-A582-49D6BF792807}" srcOrd="0" destOrd="0" presId="urn:microsoft.com/office/officeart/2016/7/layout/LinearArrowProcessNumbered"/>
    <dgm:cxn modelId="{F67871D9-DA0B-4976-8C14-55ED69C11D83}" type="presParOf" srcId="{1E865B7D-0D66-4EC5-A256-8CF238A46816}" destId="{E7E8BCA4-CAEF-4B02-A935-CE1010A17529}" srcOrd="1" destOrd="0" presId="urn:microsoft.com/office/officeart/2016/7/layout/LinearArrowProcessNumbered"/>
    <dgm:cxn modelId="{18792062-ED96-480E-A217-ECDCDFB2D888}" type="presParOf" srcId="{E7E8BCA4-CAEF-4B02-A935-CE1010A17529}" destId="{9366E1B3-A357-4FA5-A73C-18F4532C91EA}" srcOrd="0" destOrd="0" presId="urn:microsoft.com/office/officeart/2016/7/layout/LinearArrowProcessNumbered"/>
    <dgm:cxn modelId="{C0EE8AEB-C140-4652-A0F7-D0C37C8C7D03}" type="presParOf" srcId="{E7E8BCA4-CAEF-4B02-A935-CE1010A17529}" destId="{E9F0ED81-4DA9-4497-86F9-D0770E7B421D}" srcOrd="1" destOrd="0" presId="urn:microsoft.com/office/officeart/2016/7/layout/LinearArrowProcessNumbered"/>
    <dgm:cxn modelId="{57C16B1C-4AF1-4B73-B386-E4A0950E34C0}" type="presParOf" srcId="{E7E8BCA4-CAEF-4B02-A935-CE1010A17529}" destId="{F9B7C7EE-3523-4A18-B120-7B1826556E36}" srcOrd="2" destOrd="0" presId="urn:microsoft.com/office/officeart/2016/7/layout/LinearArrowProcessNumbered"/>
    <dgm:cxn modelId="{1FF2959B-EBD2-4284-921B-80302D3812B4}" type="presParOf" srcId="{E7E8BCA4-CAEF-4B02-A935-CE1010A17529}" destId="{6F19F88A-BB98-44B2-8FB8-73F74E74580B}" srcOrd="3" destOrd="0" presId="urn:microsoft.com/office/officeart/2016/7/layout/LinearArrowProcessNumbered"/>
    <dgm:cxn modelId="{F13F75B5-7893-47BF-A4FA-C142573C9D05}" type="presParOf" srcId="{1E865B7D-0D66-4EC5-A256-8CF238A46816}" destId="{C6899075-49D2-4077-8104-3904FCFF7637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6D727-E14B-4588-9FC3-BB8B16412231}">
      <dsp:nvSpPr>
        <dsp:cNvPr id="0" name=""/>
        <dsp:cNvSpPr/>
      </dsp:nvSpPr>
      <dsp:spPr>
        <a:xfrm>
          <a:off x="691233" y="427158"/>
          <a:ext cx="544223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FD8B9-D681-4598-A904-1671B215030E}">
      <dsp:nvSpPr>
        <dsp:cNvPr id="0" name=""/>
        <dsp:cNvSpPr/>
      </dsp:nvSpPr>
      <dsp:spPr>
        <a:xfrm>
          <a:off x="1268110" y="381435"/>
          <a:ext cx="62585" cy="117646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62075"/>
            <a:satOff val="160"/>
            <a:lumOff val="35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62075"/>
              <a:satOff val="160"/>
              <a:lumOff val="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60413-6502-4B0C-AC1C-29B7049FC595}">
      <dsp:nvSpPr>
        <dsp:cNvPr id="0" name=""/>
        <dsp:cNvSpPr/>
      </dsp:nvSpPr>
      <dsp:spPr>
        <a:xfrm>
          <a:off x="379138" y="183126"/>
          <a:ext cx="488135" cy="4881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2" tIns="18942" rIns="18942" bIns="18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</a:t>
          </a:r>
        </a:p>
      </dsp:txBody>
      <dsp:txXfrm>
        <a:off x="450624" y="254612"/>
        <a:ext cx="345163" cy="345163"/>
      </dsp:txXfrm>
    </dsp:sp>
    <dsp:sp modelId="{FF6C8209-CCA5-4E52-9C41-C3D17B1711A4}">
      <dsp:nvSpPr>
        <dsp:cNvPr id="0" name=""/>
        <dsp:cNvSpPr/>
      </dsp:nvSpPr>
      <dsp:spPr>
        <a:xfrm>
          <a:off x="10954" y="836833"/>
          <a:ext cx="122450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124150"/>
            <a:satOff val="320"/>
            <a:lumOff val="7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124150"/>
              <a:satOff val="320"/>
              <a:lumOff val="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0" tIns="165100" rIns="965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FAISS</a:t>
          </a:r>
          <a:r>
            <a:rPr lang="en-US" sz="1100" b="0" i="0" kern="1200" baseline="0"/>
            <a:t>: High-performance similarity search for vectorized data.</a:t>
          </a:r>
          <a:endParaRPr lang="en-US" sz="1100" kern="1200"/>
        </a:p>
      </dsp:txBody>
      <dsp:txXfrm>
        <a:off x="10954" y="1081733"/>
        <a:ext cx="1224502" cy="1720700"/>
      </dsp:txXfrm>
    </dsp:sp>
    <dsp:sp modelId="{F04EB980-0C36-4EF1-96EC-E1C96739E072}">
      <dsp:nvSpPr>
        <dsp:cNvPr id="0" name=""/>
        <dsp:cNvSpPr/>
      </dsp:nvSpPr>
      <dsp:spPr>
        <a:xfrm>
          <a:off x="1371513" y="427201"/>
          <a:ext cx="1224502" cy="72"/>
        </a:xfrm>
        <a:prstGeom prst="rect">
          <a:avLst/>
        </a:prstGeom>
        <a:solidFill>
          <a:schemeClr val="accent5">
            <a:tint val="40000"/>
            <a:alpha val="90000"/>
            <a:hueOff val="186225"/>
            <a:satOff val="481"/>
            <a:lumOff val="104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186225"/>
              <a:satOff val="481"/>
              <a:lumOff val="1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456E1-EBFD-4C5D-82FF-D4E6F40A95B7}">
      <dsp:nvSpPr>
        <dsp:cNvPr id="0" name=""/>
        <dsp:cNvSpPr/>
      </dsp:nvSpPr>
      <dsp:spPr>
        <a:xfrm>
          <a:off x="2628669" y="381470"/>
          <a:ext cx="62585" cy="11768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248299"/>
            <a:satOff val="641"/>
            <a:lumOff val="139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248299"/>
              <a:satOff val="641"/>
              <a:lumOff val="1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BF030-AFED-4B9D-8EE1-B9B40153E67F}">
      <dsp:nvSpPr>
        <dsp:cNvPr id="0" name=""/>
        <dsp:cNvSpPr/>
      </dsp:nvSpPr>
      <dsp:spPr>
        <a:xfrm>
          <a:off x="1739696" y="183169"/>
          <a:ext cx="488135" cy="488135"/>
        </a:xfrm>
        <a:prstGeom prst="ellipse">
          <a:avLst/>
        </a:prstGeom>
        <a:solidFill>
          <a:schemeClr val="accent5">
            <a:hueOff val="165528"/>
            <a:satOff val="96"/>
            <a:lumOff val="948"/>
            <a:alphaOff val="0"/>
          </a:schemeClr>
        </a:solidFill>
        <a:ln w="15875" cap="flat" cmpd="sng" algn="ctr">
          <a:solidFill>
            <a:schemeClr val="accent5">
              <a:hueOff val="165528"/>
              <a:satOff val="96"/>
              <a:lumOff val="9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2" tIns="18942" rIns="18942" bIns="18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</a:p>
      </dsp:txBody>
      <dsp:txXfrm>
        <a:off x="1811182" y="254655"/>
        <a:ext cx="345163" cy="345163"/>
      </dsp:txXfrm>
    </dsp:sp>
    <dsp:sp modelId="{93F228A6-B1E0-4C3E-BA47-68E80BA3D55C}">
      <dsp:nvSpPr>
        <dsp:cNvPr id="0" name=""/>
        <dsp:cNvSpPr/>
      </dsp:nvSpPr>
      <dsp:spPr>
        <a:xfrm>
          <a:off x="1371513" y="836948"/>
          <a:ext cx="122450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310374"/>
            <a:satOff val="801"/>
            <a:lumOff val="174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310374"/>
              <a:satOff val="801"/>
              <a:lumOff val="1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0" tIns="165100" rIns="965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Pinecone</a:t>
          </a:r>
          <a:r>
            <a:rPr lang="en-US" sz="1100" b="0" i="0" kern="1200" baseline="0"/>
            <a:t>: Scalable vector database for context storage and retrieval.</a:t>
          </a:r>
          <a:endParaRPr lang="en-US" sz="1100" kern="1200"/>
        </a:p>
      </dsp:txBody>
      <dsp:txXfrm>
        <a:off x="1371513" y="1081848"/>
        <a:ext cx="1224502" cy="1720700"/>
      </dsp:txXfrm>
    </dsp:sp>
    <dsp:sp modelId="{417429AF-1A9E-437D-8C9A-B7EDCFE8D72E}">
      <dsp:nvSpPr>
        <dsp:cNvPr id="0" name=""/>
        <dsp:cNvSpPr/>
      </dsp:nvSpPr>
      <dsp:spPr>
        <a:xfrm>
          <a:off x="2732071" y="427201"/>
          <a:ext cx="1224502" cy="72"/>
        </a:xfrm>
        <a:prstGeom prst="rect">
          <a:avLst/>
        </a:prstGeom>
        <a:solidFill>
          <a:schemeClr val="accent5">
            <a:tint val="40000"/>
            <a:alpha val="90000"/>
            <a:hueOff val="372449"/>
            <a:satOff val="961"/>
            <a:lumOff val="209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372449"/>
              <a:satOff val="961"/>
              <a:lumOff val="2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887EA-67C5-449A-B94A-FA618323F8B2}">
      <dsp:nvSpPr>
        <dsp:cNvPr id="0" name=""/>
        <dsp:cNvSpPr/>
      </dsp:nvSpPr>
      <dsp:spPr>
        <a:xfrm>
          <a:off x="3989227" y="381470"/>
          <a:ext cx="62585" cy="11768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434524"/>
            <a:satOff val="1121"/>
            <a:lumOff val="244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434524"/>
              <a:satOff val="1121"/>
              <a:lumOff val="2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90EA2-F073-4845-A8CA-44673239A67C}">
      <dsp:nvSpPr>
        <dsp:cNvPr id="0" name=""/>
        <dsp:cNvSpPr/>
      </dsp:nvSpPr>
      <dsp:spPr>
        <a:xfrm>
          <a:off x="3100255" y="183169"/>
          <a:ext cx="488135" cy="488135"/>
        </a:xfrm>
        <a:prstGeom prst="ellipse">
          <a:avLst/>
        </a:prstGeom>
        <a:solidFill>
          <a:schemeClr val="accent5">
            <a:hueOff val="331055"/>
            <a:satOff val="192"/>
            <a:lumOff val="1895"/>
            <a:alphaOff val="0"/>
          </a:schemeClr>
        </a:solidFill>
        <a:ln w="15875" cap="flat" cmpd="sng" algn="ctr">
          <a:solidFill>
            <a:schemeClr val="accent5">
              <a:hueOff val="331055"/>
              <a:satOff val="192"/>
              <a:lumOff val="18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2" tIns="18942" rIns="18942" bIns="18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</a:p>
      </dsp:txBody>
      <dsp:txXfrm>
        <a:off x="3171741" y="254655"/>
        <a:ext cx="345163" cy="345163"/>
      </dsp:txXfrm>
    </dsp:sp>
    <dsp:sp modelId="{AD85609C-5E70-4657-ABB4-E0FD17F2765D}">
      <dsp:nvSpPr>
        <dsp:cNvPr id="0" name=""/>
        <dsp:cNvSpPr/>
      </dsp:nvSpPr>
      <dsp:spPr>
        <a:xfrm>
          <a:off x="2732071" y="836948"/>
          <a:ext cx="122450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496599"/>
            <a:satOff val="1282"/>
            <a:lumOff val="27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496599"/>
              <a:satOff val="1282"/>
              <a:lumOff val="2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0" tIns="165100" rIns="965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JinaAI</a:t>
          </a:r>
          <a:r>
            <a:rPr lang="en-US" sz="1100" b="0" i="0" kern="1200" baseline="0"/>
            <a:t>: Embedding model for sentence encoding in FAISS-GPT.</a:t>
          </a:r>
          <a:endParaRPr lang="en-US" sz="1100" kern="1200"/>
        </a:p>
      </dsp:txBody>
      <dsp:txXfrm>
        <a:off x="2732071" y="1081848"/>
        <a:ext cx="1224502" cy="1720700"/>
      </dsp:txXfrm>
    </dsp:sp>
    <dsp:sp modelId="{FA709D2F-5DA3-4974-99E5-1BAD85A6EE12}">
      <dsp:nvSpPr>
        <dsp:cNvPr id="0" name=""/>
        <dsp:cNvSpPr/>
      </dsp:nvSpPr>
      <dsp:spPr>
        <a:xfrm>
          <a:off x="4092630" y="427201"/>
          <a:ext cx="1224502" cy="72"/>
        </a:xfrm>
        <a:prstGeom prst="rect">
          <a:avLst/>
        </a:prstGeom>
        <a:solidFill>
          <a:schemeClr val="accent5">
            <a:tint val="40000"/>
            <a:alpha val="90000"/>
            <a:hueOff val="558674"/>
            <a:satOff val="1442"/>
            <a:lumOff val="31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558674"/>
              <a:satOff val="1442"/>
              <a:lumOff val="3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7457C-90A9-4C6B-9731-0D7EF57A40D4}">
      <dsp:nvSpPr>
        <dsp:cNvPr id="0" name=""/>
        <dsp:cNvSpPr/>
      </dsp:nvSpPr>
      <dsp:spPr>
        <a:xfrm>
          <a:off x="5349786" y="381470"/>
          <a:ext cx="62585" cy="11768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620749"/>
            <a:satOff val="1602"/>
            <a:lumOff val="34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620749"/>
              <a:satOff val="1602"/>
              <a:lumOff val="3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56731-6B97-4866-8FDF-AE595276B61E}">
      <dsp:nvSpPr>
        <dsp:cNvPr id="0" name=""/>
        <dsp:cNvSpPr/>
      </dsp:nvSpPr>
      <dsp:spPr>
        <a:xfrm>
          <a:off x="4460813" y="183169"/>
          <a:ext cx="488135" cy="488135"/>
        </a:xfrm>
        <a:prstGeom prst="ellipse">
          <a:avLst/>
        </a:prstGeom>
        <a:solidFill>
          <a:schemeClr val="accent5">
            <a:hueOff val="496582"/>
            <a:satOff val="288"/>
            <a:lumOff val="2843"/>
            <a:alphaOff val="0"/>
          </a:schemeClr>
        </a:solidFill>
        <a:ln w="15875" cap="flat" cmpd="sng" algn="ctr">
          <a:solidFill>
            <a:schemeClr val="accent5">
              <a:hueOff val="496582"/>
              <a:satOff val="288"/>
              <a:lumOff val="2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2" tIns="18942" rIns="18942" bIns="18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</a:t>
          </a:r>
        </a:p>
      </dsp:txBody>
      <dsp:txXfrm>
        <a:off x="4532299" y="254655"/>
        <a:ext cx="345163" cy="345163"/>
      </dsp:txXfrm>
    </dsp:sp>
    <dsp:sp modelId="{4CB45A7D-94D4-44D1-B5AE-4E0D6F9C4D11}">
      <dsp:nvSpPr>
        <dsp:cNvPr id="0" name=""/>
        <dsp:cNvSpPr/>
      </dsp:nvSpPr>
      <dsp:spPr>
        <a:xfrm>
          <a:off x="4092630" y="836948"/>
          <a:ext cx="122450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682823"/>
            <a:satOff val="1762"/>
            <a:lumOff val="38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682823"/>
              <a:satOff val="1762"/>
              <a:lumOff val="3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0" tIns="165100" rIns="965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LangChain</a:t>
          </a:r>
          <a:r>
            <a:rPr lang="en-US" sz="1100" b="0" i="0" kern="1200" baseline="0"/>
            <a:t>: Framework for building RAG pipelines.</a:t>
          </a:r>
          <a:endParaRPr lang="en-US" sz="1100" kern="1200"/>
        </a:p>
      </dsp:txBody>
      <dsp:txXfrm>
        <a:off x="4092630" y="1081848"/>
        <a:ext cx="1224502" cy="1720700"/>
      </dsp:txXfrm>
    </dsp:sp>
    <dsp:sp modelId="{FACB8A0B-AC11-4802-A1F5-3BAA3901B13E}">
      <dsp:nvSpPr>
        <dsp:cNvPr id="0" name=""/>
        <dsp:cNvSpPr/>
      </dsp:nvSpPr>
      <dsp:spPr>
        <a:xfrm>
          <a:off x="5453188" y="427201"/>
          <a:ext cx="1224502" cy="72"/>
        </a:xfrm>
        <a:prstGeom prst="rect">
          <a:avLst/>
        </a:prstGeom>
        <a:solidFill>
          <a:schemeClr val="accent5">
            <a:tint val="40000"/>
            <a:alpha val="90000"/>
            <a:hueOff val="744898"/>
            <a:satOff val="1922"/>
            <a:lumOff val="41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744898"/>
              <a:satOff val="1922"/>
              <a:lumOff val="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60B89-CF09-4588-A0F1-B690D3A489B3}">
      <dsp:nvSpPr>
        <dsp:cNvPr id="0" name=""/>
        <dsp:cNvSpPr/>
      </dsp:nvSpPr>
      <dsp:spPr>
        <a:xfrm>
          <a:off x="6710344" y="381470"/>
          <a:ext cx="62585" cy="11768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806973"/>
            <a:satOff val="2083"/>
            <a:lumOff val="45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806973"/>
              <a:satOff val="2083"/>
              <a:lumOff val="4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C263E-131C-4986-954C-B62510514FA9}">
      <dsp:nvSpPr>
        <dsp:cNvPr id="0" name=""/>
        <dsp:cNvSpPr/>
      </dsp:nvSpPr>
      <dsp:spPr>
        <a:xfrm>
          <a:off x="5821372" y="183169"/>
          <a:ext cx="488135" cy="488135"/>
        </a:xfrm>
        <a:prstGeom prst="ellipse">
          <a:avLst/>
        </a:prstGeom>
        <a:solidFill>
          <a:schemeClr val="accent5">
            <a:hueOff val="662110"/>
            <a:satOff val="384"/>
            <a:lumOff val="3791"/>
            <a:alphaOff val="0"/>
          </a:schemeClr>
        </a:solidFill>
        <a:ln w="15875" cap="flat" cmpd="sng" algn="ctr">
          <a:solidFill>
            <a:schemeClr val="accent5">
              <a:hueOff val="662110"/>
              <a:satOff val="384"/>
              <a:lumOff val="37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2" tIns="18942" rIns="18942" bIns="18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</a:t>
          </a:r>
        </a:p>
      </dsp:txBody>
      <dsp:txXfrm>
        <a:off x="5892858" y="254655"/>
        <a:ext cx="345163" cy="345163"/>
      </dsp:txXfrm>
    </dsp:sp>
    <dsp:sp modelId="{E6D66512-4CC8-439E-B656-E5A3B47E5B2B}">
      <dsp:nvSpPr>
        <dsp:cNvPr id="0" name=""/>
        <dsp:cNvSpPr/>
      </dsp:nvSpPr>
      <dsp:spPr>
        <a:xfrm>
          <a:off x="5453188" y="836948"/>
          <a:ext cx="122450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869048"/>
            <a:satOff val="2243"/>
            <a:lumOff val="487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869048"/>
              <a:satOff val="2243"/>
              <a:lumOff val="4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0" tIns="165100" rIns="965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OpenAI GPT</a:t>
          </a:r>
          <a:r>
            <a:rPr lang="en-US" sz="1100" b="0" i="0" kern="1200" baseline="0"/>
            <a:t>: Used for response generation in both approaches.</a:t>
          </a:r>
          <a:endParaRPr lang="en-US" sz="1100" kern="1200"/>
        </a:p>
      </dsp:txBody>
      <dsp:txXfrm>
        <a:off x="5453188" y="1081848"/>
        <a:ext cx="1224502" cy="1720700"/>
      </dsp:txXfrm>
    </dsp:sp>
    <dsp:sp modelId="{A70747AF-C338-478C-BD08-7FB531933248}">
      <dsp:nvSpPr>
        <dsp:cNvPr id="0" name=""/>
        <dsp:cNvSpPr/>
      </dsp:nvSpPr>
      <dsp:spPr>
        <a:xfrm>
          <a:off x="6813747" y="427201"/>
          <a:ext cx="1224502" cy="72"/>
        </a:xfrm>
        <a:prstGeom prst="rect">
          <a:avLst/>
        </a:prstGeom>
        <a:solidFill>
          <a:schemeClr val="accent5">
            <a:tint val="40000"/>
            <a:alpha val="90000"/>
            <a:hueOff val="931123"/>
            <a:satOff val="2403"/>
            <a:lumOff val="52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931123"/>
              <a:satOff val="2403"/>
              <a:lumOff val="5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DFE0A-2C95-4F94-A84E-1C475B614AC0}">
      <dsp:nvSpPr>
        <dsp:cNvPr id="0" name=""/>
        <dsp:cNvSpPr/>
      </dsp:nvSpPr>
      <dsp:spPr>
        <a:xfrm>
          <a:off x="8070903" y="381470"/>
          <a:ext cx="62585" cy="11768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993198"/>
            <a:satOff val="2563"/>
            <a:lumOff val="557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993198"/>
              <a:satOff val="2563"/>
              <a:lumOff val="5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745E0-1570-42E4-A8A0-9A374F62209A}">
      <dsp:nvSpPr>
        <dsp:cNvPr id="0" name=""/>
        <dsp:cNvSpPr/>
      </dsp:nvSpPr>
      <dsp:spPr>
        <a:xfrm>
          <a:off x="7181931" y="183169"/>
          <a:ext cx="488135" cy="488135"/>
        </a:xfrm>
        <a:prstGeom prst="ellipse">
          <a:avLst/>
        </a:prstGeom>
        <a:solidFill>
          <a:schemeClr val="accent5">
            <a:hueOff val="827637"/>
            <a:satOff val="480"/>
            <a:lumOff val="4738"/>
            <a:alphaOff val="0"/>
          </a:schemeClr>
        </a:solidFill>
        <a:ln w="15875" cap="flat" cmpd="sng" algn="ctr">
          <a:solidFill>
            <a:schemeClr val="accent5">
              <a:hueOff val="827637"/>
              <a:satOff val="480"/>
              <a:lumOff val="47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2" tIns="18942" rIns="18942" bIns="18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</a:t>
          </a:r>
        </a:p>
      </dsp:txBody>
      <dsp:txXfrm>
        <a:off x="7253417" y="254655"/>
        <a:ext cx="345163" cy="345163"/>
      </dsp:txXfrm>
    </dsp:sp>
    <dsp:sp modelId="{9F1EFB23-F612-4224-B2F9-FDFADDDD9CB1}">
      <dsp:nvSpPr>
        <dsp:cNvPr id="0" name=""/>
        <dsp:cNvSpPr/>
      </dsp:nvSpPr>
      <dsp:spPr>
        <a:xfrm>
          <a:off x="6813747" y="836948"/>
          <a:ext cx="122450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1055273"/>
            <a:satOff val="2723"/>
            <a:lumOff val="59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1055273"/>
              <a:satOff val="2723"/>
              <a:lumOff val="5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90" tIns="165100" rIns="965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SentenceTransformer</a:t>
          </a:r>
          <a:r>
            <a:rPr lang="en-US" sz="1100" b="0" i="0" kern="1200" baseline="0"/>
            <a:t>: Model for dense vector embeddings in the RAG approach.</a:t>
          </a:r>
          <a:endParaRPr lang="en-US" sz="1100" kern="1200"/>
        </a:p>
      </dsp:txBody>
      <dsp:txXfrm>
        <a:off x="6813747" y="1081848"/>
        <a:ext cx="1224502" cy="1720700"/>
      </dsp:txXfrm>
    </dsp:sp>
    <dsp:sp modelId="{9366E1B3-A357-4FA5-A73C-18F4532C91EA}">
      <dsp:nvSpPr>
        <dsp:cNvPr id="0" name=""/>
        <dsp:cNvSpPr/>
      </dsp:nvSpPr>
      <dsp:spPr>
        <a:xfrm>
          <a:off x="8174306" y="427201"/>
          <a:ext cx="612849" cy="72"/>
        </a:xfrm>
        <a:prstGeom prst="rect">
          <a:avLst/>
        </a:prstGeom>
        <a:solidFill>
          <a:schemeClr val="accent5">
            <a:tint val="40000"/>
            <a:alpha val="90000"/>
            <a:hueOff val="1117347"/>
            <a:satOff val="2884"/>
            <a:lumOff val="626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1117347"/>
              <a:satOff val="2884"/>
              <a:lumOff val="6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7C7EE-3523-4A18-B120-7B1826556E36}">
      <dsp:nvSpPr>
        <dsp:cNvPr id="0" name=""/>
        <dsp:cNvSpPr/>
      </dsp:nvSpPr>
      <dsp:spPr>
        <a:xfrm>
          <a:off x="8543088" y="183169"/>
          <a:ext cx="488135" cy="488135"/>
        </a:xfrm>
        <a:prstGeom prst="ellipse">
          <a:avLst/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flat" cmpd="sng" algn="ctr">
          <a:solidFill>
            <a:schemeClr val="accent5">
              <a:hueOff val="993165"/>
              <a:satOff val="576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2" tIns="18942" rIns="18942" bIns="18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</a:t>
          </a:r>
        </a:p>
      </dsp:txBody>
      <dsp:txXfrm>
        <a:off x="8614574" y="254655"/>
        <a:ext cx="345163" cy="345163"/>
      </dsp:txXfrm>
    </dsp:sp>
    <dsp:sp modelId="{C6899075-49D2-4077-8104-3904FCFF7637}">
      <dsp:nvSpPr>
        <dsp:cNvPr id="0" name=""/>
        <dsp:cNvSpPr/>
      </dsp:nvSpPr>
      <dsp:spPr>
        <a:xfrm>
          <a:off x="8174306" y="836948"/>
          <a:ext cx="12743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1241497"/>
            <a:satOff val="3204"/>
            <a:lumOff val="696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1241497"/>
              <a:satOff val="3204"/>
              <a:lumOff val="6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22" tIns="165100" rIns="10052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RAGAS</a:t>
          </a:r>
          <a:r>
            <a:rPr lang="en-US" sz="1100" kern="1200"/>
            <a:t>: Evaluation framework for retrieval-augmented generation pipelines.</a:t>
          </a:r>
        </a:p>
      </dsp:txBody>
      <dsp:txXfrm>
        <a:off x="8174306" y="1091816"/>
        <a:ext cx="1274342" cy="1710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53DC-E9EC-3737-C8F0-A90E4BE30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Building a Robust Medical Chatbot: Comparative Analysis of FAISS-GPT and RAG Approaches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F3B0B-41CD-F3A9-E879-D611E8B16E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By- Shikshit Gupta</a:t>
            </a: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Vaibhav Mishra</a:t>
            </a:r>
          </a:p>
        </p:txBody>
      </p:sp>
    </p:spTree>
    <p:extLst>
      <p:ext uri="{BB962C8B-B14F-4D97-AF65-F5344CB8AC3E}">
        <p14:creationId xmlns:p14="http://schemas.microsoft.com/office/powerpoint/2010/main" val="149098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F3C2-41BB-67A3-B968-3E6C0C31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47A1-418B-9A18-D4F5-F8AC3F7DD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the medical database with more comprehensive and diverse datasets to improve the chatbot's versatility and accuracy.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response latency in the RAG pipeline to enable real-time applications for seamless user interactions.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multimodal data (e.g., images, medical reports) to enhance the chatbot's diagnostic and analytical capabilities.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feedback loops to facilitate continual learning and adaptation, improving accuracy and user satisfaction.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 multi-agent-based medical chatbot system for specialized and collaborative responses across different medical domains. While initial efforts were made, time constraints limited the ability to deliver conclusive results in this area.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advancements will aim to develop this multi-agent capability for a more dynamic and specialized medical support system.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621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CCE6-FFE0-D542-62AD-21B0FE64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2B39-AC86-22D3-0630-F962658F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developed and evaluated two chatbot approaches: FAISS-GPT and RAG-based.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Highlighted the advantages of retrieval-augmented generation for dynamic queries.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Addressed key challenges in scalability, accuracy, and robustness.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developments will focus on expanding capabilities and enhancing user experience.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6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5F01BD1-E3CB-4562-A77C-00A3ED24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2030E9-8BC2-4840-8C6B-991B68C51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1AA993-54A9-FF32-C7B3-5A4BCE66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Content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325209-1BB3-4A1C-97C2-17DCDC165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A49049-287D-71BD-C493-3ED6D4B92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507" y="1410208"/>
            <a:ext cx="1484145" cy="385878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3EE5F5-AF73-46E3-90B6-27EEFDAC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C4DC-F0B7-24BF-E0EC-A3A256CAB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pPr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i="0" u="none" strike="noStrike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i="0" u="none" strike="noStrike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</a:p>
          <a:p>
            <a:pPr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i="0" u="none" strike="noStrike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pPr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i="0" u="none" strike="noStrike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Results</a:t>
            </a:r>
          </a:p>
          <a:p>
            <a:pPr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i="0" u="none" strike="noStrike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learning</a:t>
            </a:r>
          </a:p>
          <a:p>
            <a:pPr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i="0" u="none" strike="noStrike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i="0" u="none" strike="noStrike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rtl="0" fontAlgn="base">
              <a:lnSpc>
                <a:spcPct val="9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900" b="1" i="0" u="none" strike="noStrike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lnSpc>
                <a:spcPct val="90000"/>
              </a:lnSpc>
              <a:buNone/>
            </a:pPr>
            <a:endParaRPr lang="en-IN" sz="1900" b="1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5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D2B1-14F2-C6E1-84FA-B688C6F0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2FD48-1B4B-5893-1FB2-01335CF0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76720"/>
          </a:xfrm>
        </p:spPr>
        <p:txBody>
          <a:bodyPr>
            <a:no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Medical chatbots provide instant access to healthcare information, assisting with symptom assessment, medication reminders, and general wellness advice, while promoting proactive healthcare practices and early intervention for health concerns.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 robust medical chatbot using advanced NLP techniques to address existing limitations in healthcare accessibility and efficiency.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objectives include building a scalable chatbot capable of accurately understanding and responding to queries while evaluating and comparing two approaches: FAISS-GPT and RAG-based pipelines.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delivering a seamless user experience, the chatbot ensures high precision and contextual relevance in information retrieval and response generation.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motivated by the need to bridge gaps in healthcare accessibility, particularly in remote or underserved regions, and to reduce the burden on traditional healthcare systems.</a:t>
            </a: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Leveraging state-of-the-art NLP technologies, this solution aims to create a reliable, adaptable, and scalable medical chatbot for enhanced healthcare support.</a:t>
            </a:r>
          </a:p>
        </p:txBody>
      </p:sp>
    </p:spTree>
    <p:extLst>
      <p:ext uri="{BB962C8B-B14F-4D97-AF65-F5344CB8AC3E}">
        <p14:creationId xmlns:p14="http://schemas.microsoft.com/office/powerpoint/2010/main" val="169171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9C98-16EE-8488-45F6-A18FE429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4E63F-6FC1-2C8A-580B-4C0075244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399071"/>
            <a:ext cx="9601196" cy="3785419"/>
          </a:xfrm>
        </p:spPr>
        <p:txBody>
          <a:bodyPr>
            <a:noAutofit/>
          </a:bodyPr>
          <a:lstStyle/>
          <a:p>
            <a:pPr marL="0" indent="0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FAISS-GPT Based Chatbot</a:t>
            </a:r>
            <a:endParaRPr lang="en-IN" sz="1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Combines FAISS (Facebook AI Similarity Search) for retrieval and GPT (Generative Pre-trained Transformer) for response generation.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 is embedded using </a:t>
            </a:r>
            <a:r>
              <a:rPr lang="en-IN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JinaAI's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FAISS retrieves the most relevant sentences.</a:t>
            </a:r>
          </a:p>
          <a:p>
            <a:pPr marL="742950" lvl="1" indent="-285750" rtl="0" fontAlgn="base">
              <a:spcAft>
                <a:spcPts val="1200"/>
              </a:spcAft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OpenAI GPT generates the final response using retrieved data.</a:t>
            </a:r>
          </a:p>
          <a:p>
            <a:pPr marL="0" indent="0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RAG-Based Chatbot</a:t>
            </a:r>
            <a:endParaRPr lang="en-IN" sz="1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Utilizes a Retrieval-Augmented Generation (RAG) pipeline for dynamic context retrieval and response generation.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Contexts stored in Pinecone with dense and sparse embeddings.</a:t>
            </a: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Questions embedded using a Sentence Transformer model.</a:t>
            </a:r>
          </a:p>
          <a:p>
            <a:pPr marL="742950" lvl="1" indent="-285750" rtl="0" fontAlgn="base">
              <a:spcAft>
                <a:spcPts val="1200"/>
              </a:spcAft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Retrieved contexts feed into GPT for response generation, enhanced by </a:t>
            </a:r>
            <a:r>
              <a:rPr lang="en-IN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modularity.</a:t>
            </a:r>
          </a:p>
        </p:txBody>
      </p:sp>
    </p:spTree>
    <p:extLst>
      <p:ext uri="{BB962C8B-B14F-4D97-AF65-F5344CB8AC3E}">
        <p14:creationId xmlns:p14="http://schemas.microsoft.com/office/powerpoint/2010/main" val="262060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DEDD00-5E71-418B-9C3C-9B71B018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8AA894-60A7-4A09-919E-54EF7C3E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680684-9D82-4E2B-9E9A-778390DA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8899EB-8201-46DC-A208-67136E6BA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681DBB-DB5A-40DF-8333-C7E1C945B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0B90E0-D099-5A5E-397A-20962037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A4E9422A-F0BC-7010-0601-3F2503AF7F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021235"/>
              </p:ext>
            </p:extLst>
          </p:nvPr>
        </p:nvGraphicFramePr>
        <p:xfrm>
          <a:off x="1295401" y="2675822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8272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329-BEE5-2985-8804-2EA1BC12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Results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BA729E2-0177-8E6E-1894-FE8753123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Metrics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139DA-5271-5E22-B011-765E6B84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9" t="3083"/>
          <a:stretch/>
        </p:blipFill>
        <p:spPr>
          <a:xfrm>
            <a:off x="1170039" y="2880852"/>
            <a:ext cx="10143595" cy="28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9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9627-D97A-A485-BBBB-EB6060C2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F0C4-2521-FBD2-EF07-2E53D766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retrieval accuracy in FAISS for diverse queries.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higher computational costs in the RAG pipeline.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embeddings to balance dense and sparse vector accuracy.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query handling is critical for a medical chatbot's robustness.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retrieval and generation improves contextual understanding.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like faithfulness and relevancy are vital for assessing chatbot reliability.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0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6CF709-2E77-0465-21B9-676AC60A0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0245D-41F2-09DC-7C5E-709B86E1C6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2" b="3433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7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_NLP">
            <a:hlinkClick r:id="" action="ppaction://media"/>
            <a:extLst>
              <a:ext uri="{FF2B5EF4-FFF2-40B4-BE49-F238E27FC236}">
                <a16:creationId xmlns:a16="http://schemas.microsoft.com/office/drawing/2014/main" id="{0F4176C5-47B9-AAC1-8612-AA79A60A6B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825" y="160338"/>
            <a:ext cx="11688763" cy="65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8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1DA42B3-4089-4BFA-988D-8CE9A0183D9B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</TotalTime>
  <Words>631</Words>
  <Application>Microsoft Office PowerPoint</Application>
  <PresentationFormat>Widescreen</PresentationFormat>
  <Paragraphs>71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Garamond</vt:lpstr>
      <vt:lpstr>Times New Roman</vt:lpstr>
      <vt:lpstr>Organic</vt:lpstr>
      <vt:lpstr>Building a Robust Medical Chatbot: Comparative Analysis of FAISS-GPT and RAG Approaches</vt:lpstr>
      <vt:lpstr>List of Content</vt:lpstr>
      <vt:lpstr>Introduction</vt:lpstr>
      <vt:lpstr>Approaches</vt:lpstr>
      <vt:lpstr>Technologies Used</vt:lpstr>
      <vt:lpstr>Comparison of Results</vt:lpstr>
      <vt:lpstr>Challenges and Learning</vt:lpstr>
      <vt:lpstr>Demo</vt:lpstr>
      <vt:lpstr>PowerPoint Presentation</vt:lpstr>
      <vt:lpstr>Future 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Vaibhav Rajendrakumar Mishra [student]</dc:creator>
  <cp:lastModifiedBy>Vaibhav Rajendrakumar Mishra [student]</cp:lastModifiedBy>
  <cp:revision>2</cp:revision>
  <dcterms:created xsi:type="dcterms:W3CDTF">2024-12-18T23:46:18Z</dcterms:created>
  <dcterms:modified xsi:type="dcterms:W3CDTF">2024-12-19T00:39:23Z</dcterms:modified>
</cp:coreProperties>
</file>